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Lst>
  <p:sldSz cx="18288000" cy="10287000"/>
  <p:notesSz cx="6858000" cy="9144000"/>
  <p:embeddedFontLst>
    <p:embeddedFont>
      <p:font typeface="Gochi Hand" charset="1" panose="000000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Now" charset="1" panose="00000500000000000000"/>
      <p:regular r:id="rId11"/>
    </p:embeddedFont>
    <p:embeddedFont>
      <p:font typeface="Now Bold" charset="1" panose="00000600000000000000"/>
      <p:regular r:id="rId12"/>
    </p:embeddedFont>
    <p:embeddedFont>
      <p:font typeface="Bryndan Write" charset="1" panose="02000503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jpeg" Type="http://schemas.openxmlformats.org/officeDocument/2006/relationships/image"/><Relationship Id="rId18" Target="../media/image1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jpe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jpe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32.jpeg" Type="http://schemas.openxmlformats.org/officeDocument/2006/relationships/image"/><Relationship Id="rId6" Target="../media/image33.jpeg" Type="http://schemas.openxmlformats.org/officeDocument/2006/relationships/image"/><Relationship Id="rId7" Target="../media/image34.jpeg" Type="http://schemas.openxmlformats.org/officeDocument/2006/relationships/image"/><Relationship Id="rId8" Target="../media/image35.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36.jpeg" Type="http://schemas.openxmlformats.org/officeDocument/2006/relationships/image"/><Relationship Id="rId6" Target="../media/image37.jpeg" Type="http://schemas.openxmlformats.org/officeDocument/2006/relationships/image"/><Relationship Id="rId7" Target="../media/image38.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jpeg" Type="http://schemas.openxmlformats.org/officeDocument/2006/relationships/image"/><Relationship Id="rId11" Target="../media/image34.jpeg" Type="http://schemas.openxmlformats.org/officeDocument/2006/relationships/image"/><Relationship Id="rId12" Target="../media/image45.jpeg" Type="http://schemas.openxmlformats.org/officeDocument/2006/relationships/image"/><Relationship Id="rId2" Target="../media/image1.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33.jpeg" Type="http://schemas.openxmlformats.org/officeDocument/2006/relationships/image"/><Relationship Id="rId9" Target="../media/image35.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5.svg" Type="http://schemas.openxmlformats.org/officeDocument/2006/relationships/image"/><Relationship Id="rId11" Target="../media/image56.png" Type="http://schemas.openxmlformats.org/officeDocument/2006/relationships/image"/><Relationship Id="rId12" Target="../media/image57.svg" Type="http://schemas.openxmlformats.org/officeDocument/2006/relationships/image"/><Relationship Id="rId13" Target="../media/image58.png" Type="http://schemas.openxmlformats.org/officeDocument/2006/relationships/image"/><Relationship Id="rId14" Target="../media/image59.svg" Type="http://schemas.openxmlformats.org/officeDocument/2006/relationships/image"/><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 Id="rId9" Target="../media/image5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62.png" Type="http://schemas.openxmlformats.org/officeDocument/2006/relationships/image"/><Relationship Id="rId14" Target="../media/image63.svg" Type="http://schemas.openxmlformats.org/officeDocument/2006/relationships/image"/><Relationship Id="rId15" Target="../media/image64.png" Type="http://schemas.openxmlformats.org/officeDocument/2006/relationships/image"/><Relationship Id="rId16" Target="../media/image65.svg" Type="http://schemas.openxmlformats.org/officeDocument/2006/relationships/image"/><Relationship Id="rId2" Target="../media/image1.jpe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2629602" y="2105477"/>
            <a:ext cx="10444488" cy="4434107"/>
          </a:xfrm>
          <a:prstGeom prst="rect">
            <a:avLst/>
          </a:prstGeom>
        </p:spPr>
        <p:txBody>
          <a:bodyPr anchor="t" rtlCol="false" tIns="0" lIns="0" bIns="0" rIns="0">
            <a:spAutoFit/>
          </a:bodyPr>
          <a:lstStyle/>
          <a:p>
            <a:pPr algn="ctr">
              <a:lnSpc>
                <a:spcPts val="16506"/>
              </a:lnSpc>
            </a:pPr>
            <a:r>
              <a:rPr lang="en-US" sz="16506">
                <a:solidFill>
                  <a:srgbClr val="FFFFFF"/>
                </a:solidFill>
                <a:latin typeface="Bryndan Write Bold"/>
              </a:rPr>
              <a:t>Project</a:t>
            </a:r>
          </a:p>
          <a:p>
            <a:pPr algn="ctr">
              <a:lnSpc>
                <a:spcPts val="16506"/>
              </a:lnSpc>
            </a:pPr>
            <a:r>
              <a:rPr lang="en-US" sz="16506">
                <a:solidFill>
                  <a:srgbClr val="FFFFFF"/>
                </a:solidFill>
                <a:latin typeface="Bryndan Write Bold"/>
              </a:rPr>
              <a:t>IOT</a:t>
            </a:r>
          </a:p>
        </p:txBody>
      </p:sp>
      <p:sp>
        <p:nvSpPr>
          <p:cNvPr name="Freeform 4" id="4"/>
          <p:cNvSpPr/>
          <p:nvPr/>
        </p:nvSpPr>
        <p:spPr>
          <a:xfrm flipH="false" flipV="false" rot="1097523">
            <a:off x="13092426" y="1612101"/>
            <a:ext cx="1885747" cy="1296022"/>
          </a:xfrm>
          <a:custGeom>
            <a:avLst/>
            <a:gdLst/>
            <a:ahLst/>
            <a:cxnLst/>
            <a:rect r="r" b="b" t="t" l="l"/>
            <a:pathLst>
              <a:path h="1296022" w="1885747">
                <a:moveTo>
                  <a:pt x="0" y="0"/>
                </a:moveTo>
                <a:lnTo>
                  <a:pt x="1885747" y="0"/>
                </a:lnTo>
                <a:lnTo>
                  <a:pt x="1885747" y="1296023"/>
                </a:lnTo>
                <a:lnTo>
                  <a:pt x="0" y="12960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4107262">
            <a:off x="-865704" y="-473050"/>
            <a:ext cx="3387936" cy="2297637"/>
          </a:xfrm>
          <a:custGeom>
            <a:avLst/>
            <a:gdLst/>
            <a:ahLst/>
            <a:cxnLst/>
            <a:rect r="r" b="b" t="t" l="l"/>
            <a:pathLst>
              <a:path h="2297637" w="3387936">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6829267">
            <a:off x="15774367" y="8189225"/>
            <a:ext cx="3715300" cy="2519649"/>
          </a:xfrm>
          <a:custGeom>
            <a:avLst/>
            <a:gdLst/>
            <a:ahLst/>
            <a:cxnLst/>
            <a:rect r="r" b="b" t="t" l="l"/>
            <a:pathLst>
              <a:path h="2519649" w="3715300">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559470">
            <a:off x="1216814" y="3232345"/>
            <a:ext cx="2195245" cy="2279892"/>
          </a:xfrm>
          <a:custGeom>
            <a:avLst/>
            <a:gdLst/>
            <a:ahLst/>
            <a:cxnLst/>
            <a:rect r="r" b="b" t="t" l="l"/>
            <a:pathLst>
              <a:path h="2279892" w="2195245">
                <a:moveTo>
                  <a:pt x="0" y="0"/>
                </a:moveTo>
                <a:lnTo>
                  <a:pt x="2195244" y="0"/>
                </a:lnTo>
                <a:lnTo>
                  <a:pt x="2195244" y="2279892"/>
                </a:lnTo>
                <a:lnTo>
                  <a:pt x="0" y="22798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280170">
            <a:off x="15883044" y="5690310"/>
            <a:ext cx="1664513" cy="2142851"/>
          </a:xfrm>
          <a:custGeom>
            <a:avLst/>
            <a:gdLst/>
            <a:ahLst/>
            <a:cxnLst/>
            <a:rect r="r" b="b" t="t" l="l"/>
            <a:pathLst>
              <a:path h="2142851" w="1664513">
                <a:moveTo>
                  <a:pt x="0" y="0"/>
                </a:moveTo>
                <a:lnTo>
                  <a:pt x="1664513" y="0"/>
                </a:lnTo>
                <a:lnTo>
                  <a:pt x="1664513" y="2142852"/>
                </a:lnTo>
                <a:lnTo>
                  <a:pt x="0" y="214285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1391118">
            <a:off x="14634691" y="-210499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11" id="11"/>
          <p:cNvGrpSpPr>
            <a:grpSpLocks noChangeAspect="true"/>
          </p:cNvGrpSpPr>
          <p:nvPr/>
        </p:nvGrpSpPr>
        <p:grpSpPr>
          <a:xfrm rot="0">
            <a:off x="11014266" y="4372291"/>
            <a:ext cx="4119647" cy="4334585"/>
            <a:chOff x="0" y="0"/>
            <a:chExt cx="5842000" cy="6146800"/>
          </a:xfrm>
        </p:grpSpPr>
        <p:sp>
          <p:nvSpPr>
            <p:cNvPr name="Freeform 12" id="12"/>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17"/>
              <a:stretch>
                <a:fillRect l="-789" t="0" r="-789" b="0"/>
              </a:stretch>
            </a:blipFill>
          </p:spPr>
        </p:sp>
        <p:sp>
          <p:nvSpPr>
            <p:cNvPr name="Freeform 13" id="13"/>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18"/>
              <a:stretch>
                <a:fillRect l="0" t="-286" r="0" b="-286"/>
              </a:stretch>
            </a:blipFill>
          </p:spPr>
        </p:sp>
      </p:grpSp>
      <p:sp>
        <p:nvSpPr>
          <p:cNvPr name="TextBox 14" id="14"/>
          <p:cNvSpPr txBox="true"/>
          <p:nvPr/>
        </p:nvSpPr>
        <p:spPr>
          <a:xfrm rot="0">
            <a:off x="10159484" y="8799170"/>
            <a:ext cx="5554402" cy="704800"/>
          </a:xfrm>
          <a:prstGeom prst="rect">
            <a:avLst/>
          </a:prstGeom>
        </p:spPr>
        <p:txBody>
          <a:bodyPr anchor="t" rtlCol="false" tIns="0" lIns="0" bIns="0" rIns="0">
            <a:spAutoFit/>
          </a:bodyPr>
          <a:lstStyle/>
          <a:p>
            <a:pPr algn="ctr">
              <a:lnSpc>
                <a:spcPts val="5399"/>
              </a:lnSpc>
            </a:pPr>
            <a:r>
              <a:rPr lang="en-US" sz="3999">
                <a:solidFill>
                  <a:srgbClr val="747842"/>
                </a:solidFill>
                <a:latin typeface="Bryndan Write"/>
              </a:rPr>
              <a:t>ALDIOUMA MBAYE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81941" y="0"/>
            <a:ext cx="5527813" cy="10435018"/>
            <a:chOff x="0" y="0"/>
            <a:chExt cx="7370417" cy="13913357"/>
          </a:xfrm>
        </p:grpSpPr>
        <p:pic>
          <p:nvPicPr>
            <p:cNvPr name="Picture 4" id="4"/>
            <p:cNvPicPr>
              <a:picLocks noChangeAspect="true"/>
            </p:cNvPicPr>
            <p:nvPr/>
          </p:nvPicPr>
          <p:blipFill>
            <a:blip r:embed="rId3"/>
            <a:srcRect l="32342" t="0" r="32342" b="0"/>
            <a:stretch>
              <a:fillRect/>
            </a:stretch>
          </p:blipFill>
          <p:spPr>
            <a:xfrm flipH="false" flipV="false">
              <a:off x="0" y="0"/>
              <a:ext cx="7370417" cy="13913357"/>
            </a:xfrm>
            <a:prstGeom prst="rect">
              <a:avLst/>
            </a:prstGeom>
          </p:spPr>
        </p:pic>
      </p:grpSp>
      <p:sp>
        <p:nvSpPr>
          <p:cNvPr name="TextBox 5" id="5"/>
          <p:cNvSpPr txBox="true"/>
          <p:nvPr/>
        </p:nvSpPr>
        <p:spPr>
          <a:xfrm rot="0">
            <a:off x="6077026" y="1415484"/>
            <a:ext cx="9640627" cy="933424"/>
          </a:xfrm>
          <a:prstGeom prst="rect">
            <a:avLst/>
          </a:prstGeom>
        </p:spPr>
        <p:txBody>
          <a:bodyPr anchor="t" rtlCol="false" tIns="0" lIns="0" bIns="0" rIns="0">
            <a:spAutoFit/>
          </a:bodyPr>
          <a:lstStyle/>
          <a:p>
            <a:pPr>
              <a:lnSpc>
                <a:spcPts val="6600"/>
              </a:lnSpc>
            </a:pPr>
            <a:r>
              <a:rPr lang="en-US" sz="6000">
                <a:solidFill>
                  <a:srgbClr val="FFFFFF"/>
                </a:solidFill>
                <a:latin typeface="Bryndan Write"/>
              </a:rPr>
              <a:t>PLAN </a:t>
            </a:r>
          </a:p>
        </p:txBody>
      </p:sp>
      <p:sp>
        <p:nvSpPr>
          <p:cNvPr name="Freeform 6" id="6"/>
          <p:cNvSpPr/>
          <p:nvPr/>
        </p:nvSpPr>
        <p:spPr>
          <a:xfrm flipH="true" flipV="false" rot="0">
            <a:off x="3713126" y="0"/>
            <a:ext cx="3652749" cy="1434534"/>
          </a:xfrm>
          <a:custGeom>
            <a:avLst/>
            <a:gdLst/>
            <a:ahLst/>
            <a:cxnLst/>
            <a:rect r="r" b="b" t="t" l="l"/>
            <a:pathLst>
              <a:path h="1434534" w="3652749">
                <a:moveTo>
                  <a:pt x="3652748" y="0"/>
                </a:moveTo>
                <a:lnTo>
                  <a:pt x="0" y="0"/>
                </a:lnTo>
                <a:lnTo>
                  <a:pt x="0" y="1434534"/>
                </a:lnTo>
                <a:lnTo>
                  <a:pt x="3652748" y="1434534"/>
                </a:lnTo>
                <a:lnTo>
                  <a:pt x="36527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717653" y="8108592"/>
            <a:ext cx="3083294" cy="3083294"/>
          </a:xfrm>
          <a:custGeom>
            <a:avLst/>
            <a:gdLst/>
            <a:ahLst/>
            <a:cxnLst/>
            <a:rect r="r" b="b" t="t" l="l"/>
            <a:pathLst>
              <a:path h="3083294" w="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049565" y="8528723"/>
            <a:ext cx="6632619" cy="1121516"/>
          </a:xfrm>
          <a:custGeom>
            <a:avLst/>
            <a:gdLst/>
            <a:ahLst/>
            <a:cxnLst/>
            <a:rect r="r" b="b" t="t" l="l"/>
            <a:pathLst>
              <a:path h="1121516" w="6632619">
                <a:moveTo>
                  <a:pt x="0" y="0"/>
                </a:moveTo>
                <a:lnTo>
                  <a:pt x="6632619" y="0"/>
                </a:lnTo>
                <a:lnTo>
                  <a:pt x="6632619" y="1121516"/>
                </a:lnTo>
                <a:lnTo>
                  <a:pt x="0" y="11215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6077026" y="2949403"/>
            <a:ext cx="10603567" cy="7213709"/>
          </a:xfrm>
          <a:prstGeom prst="rect">
            <a:avLst/>
          </a:prstGeom>
        </p:spPr>
        <p:txBody>
          <a:bodyPr anchor="t" rtlCol="false" tIns="0" lIns="0" bIns="0" rIns="0">
            <a:spAutoFit/>
          </a:bodyPr>
          <a:lstStyle/>
          <a:p>
            <a:pPr>
              <a:lnSpc>
                <a:spcPts val="7140"/>
              </a:lnSpc>
            </a:pPr>
            <a:r>
              <a:rPr lang="en-US" sz="5100">
                <a:solidFill>
                  <a:srgbClr val="FFFFFF"/>
                </a:solidFill>
                <a:latin typeface="Gochi Hand"/>
              </a:rPr>
              <a:t>INTRODUCTION</a:t>
            </a:r>
          </a:p>
          <a:p>
            <a:pPr>
              <a:lnSpc>
                <a:spcPts val="7140"/>
              </a:lnSpc>
            </a:pPr>
            <a:r>
              <a:rPr lang="en-US" sz="5100">
                <a:solidFill>
                  <a:srgbClr val="FFFFFF"/>
                </a:solidFill>
                <a:latin typeface="Gochi Hand"/>
              </a:rPr>
              <a:t>les composants</a:t>
            </a:r>
          </a:p>
          <a:p>
            <a:pPr>
              <a:lnSpc>
                <a:spcPts val="7140"/>
              </a:lnSpc>
            </a:pPr>
            <a:r>
              <a:rPr lang="en-US" sz="5100">
                <a:solidFill>
                  <a:srgbClr val="FFFFFF"/>
                </a:solidFill>
                <a:latin typeface="Gochi Hand"/>
              </a:rPr>
              <a:t>ARCHITECTURE IOT DU PROJET</a:t>
            </a:r>
          </a:p>
          <a:p>
            <a:pPr>
              <a:lnSpc>
                <a:spcPts val="7140"/>
              </a:lnSpc>
            </a:pPr>
            <a:r>
              <a:rPr lang="en-US" sz="5100">
                <a:solidFill>
                  <a:srgbClr val="FFFFFF"/>
                </a:solidFill>
                <a:latin typeface="Gochi Hand"/>
              </a:rPr>
              <a:t>Logiciel</a:t>
            </a:r>
          </a:p>
          <a:p>
            <a:pPr>
              <a:lnSpc>
                <a:spcPts val="7140"/>
              </a:lnSpc>
            </a:pPr>
            <a:r>
              <a:rPr lang="en-US" sz="5100">
                <a:solidFill>
                  <a:srgbClr val="FFFFFF"/>
                </a:solidFill>
                <a:latin typeface="Gochi Hand"/>
              </a:rPr>
              <a:t>les differentes couches</a:t>
            </a:r>
          </a:p>
          <a:p>
            <a:pPr>
              <a:lnSpc>
                <a:spcPts val="7140"/>
              </a:lnSpc>
            </a:pPr>
          </a:p>
          <a:p>
            <a:pPr>
              <a:lnSpc>
                <a:spcPts val="7140"/>
              </a:lnSpc>
            </a:pPr>
          </a:p>
          <a:p>
            <a:pPr algn="l">
              <a:lnSpc>
                <a:spcPts val="7140"/>
              </a:lnSpc>
              <a:spcBef>
                <a:spcPct val="0"/>
              </a:spcBef>
            </a:pPr>
            <a:r>
              <a:rPr lang="en-US" sz="5100">
                <a:solidFill>
                  <a:srgbClr val="FFFFFF"/>
                </a:solidFill>
                <a:latin typeface="Gochi Hand"/>
              </a:rPr>
              <a: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81941" y="0"/>
            <a:ext cx="5527813" cy="10435018"/>
            <a:chOff x="0" y="0"/>
            <a:chExt cx="7370417" cy="13913357"/>
          </a:xfrm>
        </p:grpSpPr>
        <p:pic>
          <p:nvPicPr>
            <p:cNvPr name="Picture 4" id="4"/>
            <p:cNvPicPr>
              <a:picLocks noChangeAspect="true"/>
            </p:cNvPicPr>
            <p:nvPr/>
          </p:nvPicPr>
          <p:blipFill>
            <a:blip r:embed="rId3"/>
            <a:srcRect l="32342" t="0" r="32342" b="0"/>
            <a:stretch>
              <a:fillRect/>
            </a:stretch>
          </p:blipFill>
          <p:spPr>
            <a:xfrm flipH="false" flipV="false">
              <a:off x="0" y="0"/>
              <a:ext cx="7370417" cy="13913357"/>
            </a:xfrm>
            <a:prstGeom prst="rect">
              <a:avLst/>
            </a:prstGeom>
          </p:spPr>
        </p:pic>
      </p:grpSp>
      <p:sp>
        <p:nvSpPr>
          <p:cNvPr name="TextBox 5" id="5"/>
          <p:cNvSpPr txBox="true"/>
          <p:nvPr/>
        </p:nvSpPr>
        <p:spPr>
          <a:xfrm rot="0">
            <a:off x="6013368" y="783178"/>
            <a:ext cx="9640627" cy="933450"/>
          </a:xfrm>
          <a:prstGeom prst="rect">
            <a:avLst/>
          </a:prstGeom>
        </p:spPr>
        <p:txBody>
          <a:bodyPr anchor="t" rtlCol="false" tIns="0" lIns="0" bIns="0" rIns="0">
            <a:spAutoFit/>
          </a:bodyPr>
          <a:lstStyle/>
          <a:p>
            <a:pPr>
              <a:lnSpc>
                <a:spcPts val="6600"/>
              </a:lnSpc>
            </a:pPr>
            <a:r>
              <a:rPr lang="en-US" sz="6000">
                <a:solidFill>
                  <a:srgbClr val="FFFFFF"/>
                </a:solidFill>
                <a:latin typeface="Bryndan Write Bold"/>
              </a:rPr>
              <a:t>Introduction</a:t>
            </a:r>
          </a:p>
        </p:txBody>
      </p:sp>
      <p:sp>
        <p:nvSpPr>
          <p:cNvPr name="TextBox 6" id="6"/>
          <p:cNvSpPr txBox="true"/>
          <p:nvPr/>
        </p:nvSpPr>
        <p:spPr>
          <a:xfrm rot="0">
            <a:off x="6013368" y="3382955"/>
            <a:ext cx="8675320" cy="4049672"/>
          </a:xfrm>
          <a:prstGeom prst="rect">
            <a:avLst/>
          </a:prstGeom>
        </p:spPr>
        <p:txBody>
          <a:bodyPr anchor="t" rtlCol="false" tIns="0" lIns="0" bIns="0" rIns="0">
            <a:spAutoFit/>
          </a:bodyPr>
          <a:lstStyle/>
          <a:p>
            <a:pPr>
              <a:lnSpc>
                <a:spcPts val="4620"/>
              </a:lnSpc>
            </a:pPr>
            <a:r>
              <a:rPr lang="en-US" sz="3300">
                <a:solidFill>
                  <a:srgbClr val="FFFFFF"/>
                </a:solidFill>
                <a:latin typeface="Now"/>
              </a:rPr>
              <a:t>Le projet consiste à crée des lunettes connectées qui vont assister les personnes qui ont perdu la vue en les guidant sur leurs trajets Quotidien. Son but est de pouvoir détecter des obstacles et prévenir l’utilisateurs pour qu’il puissent contourner l’obstacles </a:t>
            </a:r>
          </a:p>
        </p:txBody>
      </p:sp>
      <p:sp>
        <p:nvSpPr>
          <p:cNvPr name="Freeform 7" id="7"/>
          <p:cNvSpPr/>
          <p:nvPr/>
        </p:nvSpPr>
        <p:spPr>
          <a:xfrm flipH="false" flipV="false" rot="1353809">
            <a:off x="12900677" y="1466714"/>
            <a:ext cx="1665386" cy="1729602"/>
          </a:xfrm>
          <a:custGeom>
            <a:avLst/>
            <a:gdLst/>
            <a:ahLst/>
            <a:cxnLst/>
            <a:rect r="r" b="b" t="t" l="l"/>
            <a:pathLst>
              <a:path h="1729602" w="1665386">
                <a:moveTo>
                  <a:pt x="0" y="0"/>
                </a:moveTo>
                <a:lnTo>
                  <a:pt x="1665386" y="0"/>
                </a:lnTo>
                <a:lnTo>
                  <a:pt x="1665386" y="1729602"/>
                </a:lnTo>
                <a:lnTo>
                  <a:pt x="0" y="1729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787847">
            <a:off x="15185561" y="7207175"/>
            <a:ext cx="1902177" cy="1859369"/>
          </a:xfrm>
          <a:custGeom>
            <a:avLst/>
            <a:gdLst/>
            <a:ahLst/>
            <a:cxnLst/>
            <a:rect r="r" b="b" t="t" l="l"/>
            <a:pathLst>
              <a:path h="1859369" w="1902177">
                <a:moveTo>
                  <a:pt x="0" y="0"/>
                </a:moveTo>
                <a:lnTo>
                  <a:pt x="1902176" y="0"/>
                </a:lnTo>
                <a:lnTo>
                  <a:pt x="1902176" y="1859369"/>
                </a:lnTo>
                <a:lnTo>
                  <a:pt x="0" y="18593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4201063" y="8697542"/>
            <a:ext cx="6632619" cy="1121516"/>
          </a:xfrm>
          <a:custGeom>
            <a:avLst/>
            <a:gdLst/>
            <a:ahLst/>
            <a:cxnLst/>
            <a:rect r="r" b="b" t="t" l="l"/>
            <a:pathLst>
              <a:path h="1121516" w="6632619">
                <a:moveTo>
                  <a:pt x="0" y="0"/>
                </a:moveTo>
                <a:lnTo>
                  <a:pt x="6632619" y="0"/>
                </a:lnTo>
                <a:lnTo>
                  <a:pt x="6632619" y="1121516"/>
                </a:lnTo>
                <a:lnTo>
                  <a:pt x="0" y="11215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true" flipV="false" rot="0">
            <a:off x="1749042" y="-1645"/>
            <a:ext cx="1749042" cy="686896"/>
          </a:xfrm>
          <a:custGeom>
            <a:avLst/>
            <a:gdLst/>
            <a:ahLst/>
            <a:cxnLst/>
            <a:rect r="r" b="b" t="t" l="l"/>
            <a:pathLst>
              <a:path h="686896" w="1749042">
                <a:moveTo>
                  <a:pt x="1749041" y="0"/>
                </a:moveTo>
                <a:lnTo>
                  <a:pt x="0" y="0"/>
                </a:lnTo>
                <a:lnTo>
                  <a:pt x="0" y="686897"/>
                </a:lnTo>
                <a:lnTo>
                  <a:pt x="1749041" y="686897"/>
                </a:lnTo>
                <a:lnTo>
                  <a:pt x="174904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0222" y="2745598"/>
            <a:ext cx="4863119" cy="3242079"/>
          </a:xfrm>
          <a:custGeom>
            <a:avLst/>
            <a:gdLst/>
            <a:ahLst/>
            <a:cxnLst/>
            <a:rect r="r" b="b" t="t" l="l"/>
            <a:pathLst>
              <a:path h="3242079" w="4863119">
                <a:moveTo>
                  <a:pt x="0" y="0"/>
                </a:moveTo>
                <a:lnTo>
                  <a:pt x="4863119" y="0"/>
                </a:lnTo>
                <a:lnTo>
                  <a:pt x="4863119" y="3242079"/>
                </a:lnTo>
                <a:lnTo>
                  <a:pt x="0" y="3242079"/>
                </a:lnTo>
                <a:lnTo>
                  <a:pt x="0" y="0"/>
                </a:lnTo>
                <a:close/>
              </a:path>
            </a:pathLst>
          </a:custGeom>
          <a:blipFill>
            <a:blip r:embed="rId5"/>
            <a:stretch>
              <a:fillRect l="0" t="0" r="0" b="0"/>
            </a:stretch>
          </a:blipFill>
        </p:spPr>
      </p:sp>
      <p:sp>
        <p:nvSpPr>
          <p:cNvPr name="Freeform 5" id="5"/>
          <p:cNvSpPr/>
          <p:nvPr/>
        </p:nvSpPr>
        <p:spPr>
          <a:xfrm flipH="false" flipV="false" rot="0">
            <a:off x="7033785" y="2627543"/>
            <a:ext cx="4746190" cy="3360134"/>
          </a:xfrm>
          <a:custGeom>
            <a:avLst/>
            <a:gdLst/>
            <a:ahLst/>
            <a:cxnLst/>
            <a:rect r="r" b="b" t="t" l="l"/>
            <a:pathLst>
              <a:path h="3360134" w="4746190">
                <a:moveTo>
                  <a:pt x="0" y="0"/>
                </a:moveTo>
                <a:lnTo>
                  <a:pt x="4746190" y="0"/>
                </a:lnTo>
                <a:lnTo>
                  <a:pt x="4746190" y="3360134"/>
                </a:lnTo>
                <a:lnTo>
                  <a:pt x="0" y="3360134"/>
                </a:lnTo>
                <a:lnTo>
                  <a:pt x="0" y="0"/>
                </a:lnTo>
                <a:close/>
              </a:path>
            </a:pathLst>
          </a:custGeom>
          <a:blipFill>
            <a:blip r:embed="rId6"/>
            <a:stretch>
              <a:fillRect l="0" t="0" r="0" b="0"/>
            </a:stretch>
          </a:blipFill>
        </p:spPr>
      </p:sp>
      <p:sp>
        <p:nvSpPr>
          <p:cNvPr name="Freeform 6" id="6"/>
          <p:cNvSpPr/>
          <p:nvPr/>
        </p:nvSpPr>
        <p:spPr>
          <a:xfrm flipH="false" flipV="false" rot="0">
            <a:off x="12556117" y="2670123"/>
            <a:ext cx="4703183" cy="3317554"/>
          </a:xfrm>
          <a:custGeom>
            <a:avLst/>
            <a:gdLst/>
            <a:ahLst/>
            <a:cxnLst/>
            <a:rect r="r" b="b" t="t" l="l"/>
            <a:pathLst>
              <a:path h="3317554" w="4703183">
                <a:moveTo>
                  <a:pt x="0" y="0"/>
                </a:moveTo>
                <a:lnTo>
                  <a:pt x="4703183" y="0"/>
                </a:lnTo>
                <a:lnTo>
                  <a:pt x="4703183" y="3317554"/>
                </a:lnTo>
                <a:lnTo>
                  <a:pt x="0" y="3317554"/>
                </a:lnTo>
                <a:lnTo>
                  <a:pt x="0" y="0"/>
                </a:lnTo>
                <a:close/>
              </a:path>
            </a:pathLst>
          </a:custGeom>
          <a:blipFill>
            <a:blip r:embed="rId7"/>
            <a:stretch>
              <a:fillRect l="-13337" t="0" r="-13337" b="0"/>
            </a:stretch>
          </a:blipFill>
        </p:spPr>
      </p:sp>
      <p:sp>
        <p:nvSpPr>
          <p:cNvPr name="Freeform 7" id="7"/>
          <p:cNvSpPr/>
          <p:nvPr/>
        </p:nvSpPr>
        <p:spPr>
          <a:xfrm flipH="false" flipV="false" rot="0">
            <a:off x="1165623" y="7543984"/>
            <a:ext cx="4376105" cy="2087066"/>
          </a:xfrm>
          <a:custGeom>
            <a:avLst/>
            <a:gdLst/>
            <a:ahLst/>
            <a:cxnLst/>
            <a:rect r="r" b="b" t="t" l="l"/>
            <a:pathLst>
              <a:path h="2087066" w="4376105">
                <a:moveTo>
                  <a:pt x="0" y="0"/>
                </a:moveTo>
                <a:lnTo>
                  <a:pt x="4376105" y="0"/>
                </a:lnTo>
                <a:lnTo>
                  <a:pt x="4376105" y="2087065"/>
                </a:lnTo>
                <a:lnTo>
                  <a:pt x="0" y="2087065"/>
                </a:lnTo>
                <a:lnTo>
                  <a:pt x="0" y="0"/>
                </a:lnTo>
                <a:close/>
              </a:path>
            </a:pathLst>
          </a:custGeom>
          <a:blipFill>
            <a:blip r:embed="rId8"/>
            <a:stretch>
              <a:fillRect l="0" t="0" r="0" b="0"/>
            </a:stretch>
          </a:blipFill>
        </p:spPr>
      </p:sp>
      <p:sp>
        <p:nvSpPr>
          <p:cNvPr name="TextBox 8" id="8"/>
          <p:cNvSpPr txBox="true"/>
          <p:nvPr/>
        </p:nvSpPr>
        <p:spPr>
          <a:xfrm rot="0">
            <a:off x="1749042" y="227504"/>
            <a:ext cx="4335924" cy="962633"/>
          </a:xfrm>
          <a:prstGeom prst="rect">
            <a:avLst/>
          </a:prstGeom>
        </p:spPr>
        <p:txBody>
          <a:bodyPr anchor="t" rtlCol="false" tIns="0" lIns="0" bIns="0" rIns="0">
            <a:spAutoFit/>
          </a:bodyPr>
          <a:lstStyle/>
          <a:p>
            <a:pPr algn="ctr">
              <a:lnSpc>
                <a:spcPts val="7840"/>
              </a:lnSpc>
              <a:spcBef>
                <a:spcPct val="0"/>
              </a:spcBef>
            </a:pPr>
            <a:r>
              <a:rPr lang="en-US" sz="5600">
                <a:solidFill>
                  <a:srgbClr val="FFFEFB"/>
                </a:solidFill>
                <a:latin typeface="Gochi Hand"/>
              </a:rPr>
              <a:t>les composants</a:t>
            </a:r>
          </a:p>
        </p:txBody>
      </p:sp>
      <p:sp>
        <p:nvSpPr>
          <p:cNvPr name="TextBox 9" id="9"/>
          <p:cNvSpPr txBox="true"/>
          <p:nvPr/>
        </p:nvSpPr>
        <p:spPr>
          <a:xfrm rot="0">
            <a:off x="11939021" y="1014836"/>
            <a:ext cx="6233563" cy="880031"/>
          </a:xfrm>
          <a:prstGeom prst="rect">
            <a:avLst/>
          </a:prstGeom>
        </p:spPr>
        <p:txBody>
          <a:bodyPr anchor="t" rtlCol="false" tIns="0" lIns="0" bIns="0" rIns="0">
            <a:spAutoFit/>
          </a:bodyPr>
          <a:lstStyle/>
          <a:p>
            <a:pPr algn="ctr">
              <a:lnSpc>
                <a:spcPts val="7140"/>
              </a:lnSpc>
              <a:spcBef>
                <a:spcPct val="0"/>
              </a:spcBef>
            </a:pPr>
            <a:r>
              <a:rPr lang="en-US" sz="5100">
                <a:solidFill>
                  <a:srgbClr val="FFFEFB"/>
                </a:solidFill>
                <a:latin typeface="Gochi Hand"/>
              </a:rPr>
              <a:t>Haut-parleur Bluetooth</a:t>
            </a:r>
          </a:p>
        </p:txBody>
      </p:sp>
      <p:sp>
        <p:nvSpPr>
          <p:cNvPr name="TextBox 10" id="10"/>
          <p:cNvSpPr txBox="true"/>
          <p:nvPr/>
        </p:nvSpPr>
        <p:spPr>
          <a:xfrm rot="0">
            <a:off x="6348979" y="895979"/>
            <a:ext cx="5590041" cy="3594464"/>
          </a:xfrm>
          <a:prstGeom prst="rect">
            <a:avLst/>
          </a:prstGeom>
        </p:spPr>
        <p:txBody>
          <a:bodyPr anchor="t" rtlCol="false" tIns="0" lIns="0" bIns="0" rIns="0">
            <a:spAutoFit/>
          </a:bodyPr>
          <a:lstStyle/>
          <a:p>
            <a:pPr algn="ctr">
              <a:lnSpc>
                <a:spcPts val="7140"/>
              </a:lnSpc>
            </a:pPr>
            <a:r>
              <a:rPr lang="en-US" sz="5100">
                <a:solidFill>
                  <a:srgbClr val="FFFEFB"/>
                </a:solidFill>
                <a:latin typeface="Gochi Hand"/>
              </a:rPr>
              <a:t>Raspberry Pi 4 (modèle B)</a:t>
            </a:r>
          </a:p>
          <a:p>
            <a:pPr algn="ctr">
              <a:lnSpc>
                <a:spcPts val="7140"/>
              </a:lnSpc>
            </a:pPr>
          </a:p>
          <a:p>
            <a:pPr algn="ctr">
              <a:lnSpc>
                <a:spcPts val="7140"/>
              </a:lnSpc>
              <a:spcBef>
                <a:spcPct val="0"/>
              </a:spcBef>
            </a:pPr>
          </a:p>
        </p:txBody>
      </p:sp>
      <p:sp>
        <p:nvSpPr>
          <p:cNvPr name="TextBox 11" id="11"/>
          <p:cNvSpPr txBox="true"/>
          <p:nvPr/>
        </p:nvSpPr>
        <p:spPr>
          <a:xfrm rot="0">
            <a:off x="1165623" y="1790092"/>
            <a:ext cx="2915879" cy="880031"/>
          </a:xfrm>
          <a:prstGeom prst="rect">
            <a:avLst/>
          </a:prstGeom>
        </p:spPr>
        <p:txBody>
          <a:bodyPr anchor="t" rtlCol="false" tIns="0" lIns="0" bIns="0" rIns="0">
            <a:spAutoFit/>
          </a:bodyPr>
          <a:lstStyle/>
          <a:p>
            <a:pPr algn="ctr">
              <a:lnSpc>
                <a:spcPts val="7140"/>
              </a:lnSpc>
              <a:spcBef>
                <a:spcPct val="0"/>
              </a:spcBef>
            </a:pPr>
            <a:r>
              <a:rPr lang="en-US" sz="5100">
                <a:solidFill>
                  <a:srgbClr val="FFFEFB"/>
                </a:solidFill>
                <a:latin typeface="Gochi Hand"/>
              </a:rPr>
              <a:t>LUNNETTE </a:t>
            </a:r>
          </a:p>
        </p:txBody>
      </p:sp>
      <p:sp>
        <p:nvSpPr>
          <p:cNvPr name="TextBox 12" id="12"/>
          <p:cNvSpPr txBox="true"/>
          <p:nvPr/>
        </p:nvSpPr>
        <p:spPr>
          <a:xfrm rot="0">
            <a:off x="1028700" y="6587752"/>
            <a:ext cx="3425672" cy="880031"/>
          </a:xfrm>
          <a:prstGeom prst="rect">
            <a:avLst/>
          </a:prstGeom>
        </p:spPr>
        <p:txBody>
          <a:bodyPr anchor="t" rtlCol="false" tIns="0" lIns="0" bIns="0" rIns="0">
            <a:spAutoFit/>
          </a:bodyPr>
          <a:lstStyle/>
          <a:p>
            <a:pPr algn="ctr">
              <a:lnSpc>
                <a:spcPts val="7140"/>
              </a:lnSpc>
              <a:spcBef>
                <a:spcPct val="0"/>
              </a:spcBef>
            </a:pPr>
            <a:r>
              <a:rPr lang="en-US" sz="5100">
                <a:solidFill>
                  <a:srgbClr val="FFFEFB"/>
                </a:solidFill>
                <a:latin typeface="Gochi Hand"/>
              </a:rPr>
              <a:t>PICO BOARD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true" flipV="false" rot="0">
            <a:off x="1749042" y="-1645"/>
            <a:ext cx="1749042" cy="686896"/>
          </a:xfrm>
          <a:custGeom>
            <a:avLst/>
            <a:gdLst/>
            <a:ahLst/>
            <a:cxnLst/>
            <a:rect r="r" b="b" t="t" l="l"/>
            <a:pathLst>
              <a:path h="686896" w="1749042">
                <a:moveTo>
                  <a:pt x="1749041" y="0"/>
                </a:moveTo>
                <a:lnTo>
                  <a:pt x="0" y="0"/>
                </a:lnTo>
                <a:lnTo>
                  <a:pt x="0" y="686897"/>
                </a:lnTo>
                <a:lnTo>
                  <a:pt x="1749041" y="686897"/>
                </a:lnTo>
                <a:lnTo>
                  <a:pt x="174904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65884" y="3945180"/>
            <a:ext cx="5646241" cy="3764161"/>
          </a:xfrm>
          <a:custGeom>
            <a:avLst/>
            <a:gdLst/>
            <a:ahLst/>
            <a:cxnLst/>
            <a:rect r="r" b="b" t="t" l="l"/>
            <a:pathLst>
              <a:path h="3764161" w="5646241">
                <a:moveTo>
                  <a:pt x="0" y="0"/>
                </a:moveTo>
                <a:lnTo>
                  <a:pt x="5646241" y="0"/>
                </a:lnTo>
                <a:lnTo>
                  <a:pt x="5646241" y="3764161"/>
                </a:lnTo>
                <a:lnTo>
                  <a:pt x="0" y="3764161"/>
                </a:lnTo>
                <a:lnTo>
                  <a:pt x="0" y="0"/>
                </a:lnTo>
                <a:close/>
              </a:path>
            </a:pathLst>
          </a:custGeom>
          <a:blipFill>
            <a:blip r:embed="rId5"/>
            <a:stretch>
              <a:fillRect l="0" t="0" r="0" b="0"/>
            </a:stretch>
          </a:blipFill>
        </p:spPr>
      </p:sp>
      <p:sp>
        <p:nvSpPr>
          <p:cNvPr name="Freeform 5" id="5"/>
          <p:cNvSpPr/>
          <p:nvPr/>
        </p:nvSpPr>
        <p:spPr>
          <a:xfrm flipH="false" flipV="false" rot="0">
            <a:off x="7269511" y="3945180"/>
            <a:ext cx="4898386" cy="3764161"/>
          </a:xfrm>
          <a:custGeom>
            <a:avLst/>
            <a:gdLst/>
            <a:ahLst/>
            <a:cxnLst/>
            <a:rect r="r" b="b" t="t" l="l"/>
            <a:pathLst>
              <a:path h="3764161" w="4898386">
                <a:moveTo>
                  <a:pt x="0" y="0"/>
                </a:moveTo>
                <a:lnTo>
                  <a:pt x="4898385" y="0"/>
                </a:lnTo>
                <a:lnTo>
                  <a:pt x="4898385" y="3764161"/>
                </a:lnTo>
                <a:lnTo>
                  <a:pt x="0" y="3764161"/>
                </a:lnTo>
                <a:lnTo>
                  <a:pt x="0" y="0"/>
                </a:lnTo>
                <a:close/>
              </a:path>
            </a:pathLst>
          </a:custGeom>
          <a:blipFill>
            <a:blip r:embed="rId6"/>
            <a:stretch>
              <a:fillRect l="-7633" t="0" r="-7633" b="0"/>
            </a:stretch>
          </a:blipFill>
        </p:spPr>
      </p:sp>
      <p:sp>
        <p:nvSpPr>
          <p:cNvPr name="Freeform 6" id="6"/>
          <p:cNvSpPr/>
          <p:nvPr/>
        </p:nvSpPr>
        <p:spPr>
          <a:xfrm flipH="false" flipV="false" rot="0">
            <a:off x="13557734" y="4007775"/>
            <a:ext cx="3701566" cy="3701566"/>
          </a:xfrm>
          <a:custGeom>
            <a:avLst/>
            <a:gdLst/>
            <a:ahLst/>
            <a:cxnLst/>
            <a:rect r="r" b="b" t="t" l="l"/>
            <a:pathLst>
              <a:path h="3701566" w="3701566">
                <a:moveTo>
                  <a:pt x="0" y="0"/>
                </a:moveTo>
                <a:lnTo>
                  <a:pt x="3701566" y="0"/>
                </a:lnTo>
                <a:lnTo>
                  <a:pt x="3701566" y="3701566"/>
                </a:lnTo>
                <a:lnTo>
                  <a:pt x="0" y="3701566"/>
                </a:lnTo>
                <a:lnTo>
                  <a:pt x="0" y="0"/>
                </a:lnTo>
                <a:close/>
              </a:path>
            </a:pathLst>
          </a:custGeom>
          <a:blipFill>
            <a:blip r:embed="rId7"/>
            <a:stretch>
              <a:fillRect l="0" t="0" r="0" b="0"/>
            </a:stretch>
          </a:blipFill>
        </p:spPr>
      </p:sp>
      <p:sp>
        <p:nvSpPr>
          <p:cNvPr name="TextBox 7" id="7"/>
          <p:cNvSpPr txBox="true"/>
          <p:nvPr/>
        </p:nvSpPr>
        <p:spPr>
          <a:xfrm rot="0">
            <a:off x="1749042" y="227504"/>
            <a:ext cx="4335924" cy="962633"/>
          </a:xfrm>
          <a:prstGeom prst="rect">
            <a:avLst/>
          </a:prstGeom>
        </p:spPr>
        <p:txBody>
          <a:bodyPr anchor="t" rtlCol="false" tIns="0" lIns="0" bIns="0" rIns="0">
            <a:spAutoFit/>
          </a:bodyPr>
          <a:lstStyle/>
          <a:p>
            <a:pPr algn="ctr">
              <a:lnSpc>
                <a:spcPts val="7840"/>
              </a:lnSpc>
              <a:spcBef>
                <a:spcPct val="0"/>
              </a:spcBef>
            </a:pPr>
            <a:r>
              <a:rPr lang="en-US" sz="5600">
                <a:solidFill>
                  <a:srgbClr val="FFFEFB"/>
                </a:solidFill>
                <a:latin typeface="Gochi Hand"/>
              </a:rPr>
              <a:t>les composants</a:t>
            </a:r>
          </a:p>
        </p:txBody>
      </p:sp>
      <p:sp>
        <p:nvSpPr>
          <p:cNvPr name="TextBox 8" id="8"/>
          <p:cNvSpPr txBox="true"/>
          <p:nvPr/>
        </p:nvSpPr>
        <p:spPr>
          <a:xfrm rot="0">
            <a:off x="0" y="2234640"/>
            <a:ext cx="6578009" cy="1403309"/>
          </a:xfrm>
          <a:prstGeom prst="rect">
            <a:avLst/>
          </a:prstGeom>
        </p:spPr>
        <p:txBody>
          <a:bodyPr anchor="t" rtlCol="false" tIns="0" lIns="0" bIns="0" rIns="0">
            <a:spAutoFit/>
          </a:bodyPr>
          <a:lstStyle/>
          <a:p>
            <a:pPr algn="ctr">
              <a:lnSpc>
                <a:spcPts val="5600"/>
              </a:lnSpc>
              <a:spcBef>
                <a:spcPct val="0"/>
              </a:spcBef>
            </a:pPr>
            <a:r>
              <a:rPr lang="en-US" sz="4000">
                <a:solidFill>
                  <a:srgbClr val="FFFEFB"/>
                </a:solidFill>
                <a:latin typeface="Gochi Hand"/>
              </a:rPr>
              <a:t>Capteur à ultrasons - HC-SR04 (Générique)</a:t>
            </a:r>
          </a:p>
        </p:txBody>
      </p:sp>
      <p:sp>
        <p:nvSpPr>
          <p:cNvPr name="TextBox 9" id="9"/>
          <p:cNvSpPr txBox="true"/>
          <p:nvPr/>
        </p:nvSpPr>
        <p:spPr>
          <a:xfrm rot="0">
            <a:off x="7269511" y="2225115"/>
            <a:ext cx="5388879" cy="1590634"/>
          </a:xfrm>
          <a:prstGeom prst="rect">
            <a:avLst/>
          </a:prstGeom>
        </p:spPr>
        <p:txBody>
          <a:bodyPr anchor="t" rtlCol="false" tIns="0" lIns="0" bIns="0" rIns="0">
            <a:spAutoFit/>
          </a:bodyPr>
          <a:lstStyle/>
          <a:p>
            <a:pPr algn="ctr">
              <a:lnSpc>
                <a:spcPts val="6300"/>
              </a:lnSpc>
              <a:spcBef>
                <a:spcPct val="0"/>
              </a:spcBef>
            </a:pPr>
            <a:r>
              <a:rPr lang="en-US" sz="4500">
                <a:solidFill>
                  <a:srgbClr val="FFFEFB"/>
                </a:solidFill>
                <a:latin typeface="Gochi Hand"/>
              </a:rPr>
              <a:t>Fils de liaison (générique)</a:t>
            </a:r>
          </a:p>
        </p:txBody>
      </p:sp>
      <p:sp>
        <p:nvSpPr>
          <p:cNvPr name="TextBox 10" id="10"/>
          <p:cNvSpPr txBox="true"/>
          <p:nvPr/>
        </p:nvSpPr>
        <p:spPr>
          <a:xfrm rot="0">
            <a:off x="13353715" y="2491516"/>
            <a:ext cx="4642094" cy="880031"/>
          </a:xfrm>
          <a:prstGeom prst="rect">
            <a:avLst/>
          </a:prstGeom>
        </p:spPr>
        <p:txBody>
          <a:bodyPr anchor="t" rtlCol="false" tIns="0" lIns="0" bIns="0" rIns="0">
            <a:spAutoFit/>
          </a:bodyPr>
          <a:lstStyle/>
          <a:p>
            <a:pPr algn="ctr">
              <a:lnSpc>
                <a:spcPts val="7140"/>
              </a:lnSpc>
              <a:spcBef>
                <a:spcPct val="0"/>
              </a:spcBef>
            </a:pPr>
            <a:r>
              <a:rPr lang="en-US" sz="5100">
                <a:solidFill>
                  <a:srgbClr val="FFFEFB"/>
                </a:solidFill>
                <a:latin typeface="Gochi Hand"/>
              </a:rPr>
              <a:t>mini batterie 12v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3026566">
            <a:off x="117840" y="823995"/>
            <a:ext cx="1864172" cy="1183750"/>
          </a:xfrm>
          <a:custGeom>
            <a:avLst/>
            <a:gdLst/>
            <a:ahLst/>
            <a:cxnLst/>
            <a:rect r="r" b="b" t="t" l="l"/>
            <a:pathLst>
              <a:path h="1183750" w="1864172">
                <a:moveTo>
                  <a:pt x="0" y="0"/>
                </a:moveTo>
                <a:lnTo>
                  <a:pt x="1864173" y="0"/>
                </a:lnTo>
                <a:lnTo>
                  <a:pt x="1864173" y="1183749"/>
                </a:lnTo>
                <a:lnTo>
                  <a:pt x="0" y="11837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671314">
            <a:off x="15587066" y="8447397"/>
            <a:ext cx="2554024" cy="1621805"/>
          </a:xfrm>
          <a:custGeom>
            <a:avLst/>
            <a:gdLst/>
            <a:ahLst/>
            <a:cxnLst/>
            <a:rect r="r" b="b" t="t" l="l"/>
            <a:pathLst>
              <a:path h="1621805" w="2554024">
                <a:moveTo>
                  <a:pt x="0" y="0"/>
                </a:moveTo>
                <a:lnTo>
                  <a:pt x="2554025" y="0"/>
                </a:lnTo>
                <a:lnTo>
                  <a:pt x="2554025" y="1621806"/>
                </a:lnTo>
                <a:lnTo>
                  <a:pt x="0" y="16218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5698580" y="-2712234"/>
            <a:ext cx="7321881" cy="16619187"/>
          </a:xfrm>
          <a:custGeom>
            <a:avLst/>
            <a:gdLst/>
            <a:ahLst/>
            <a:cxnLst/>
            <a:rect r="r" b="b" t="t" l="l"/>
            <a:pathLst>
              <a:path h="16619187" w="7321881">
                <a:moveTo>
                  <a:pt x="0" y="0"/>
                </a:moveTo>
                <a:lnTo>
                  <a:pt x="7321881" y="0"/>
                </a:lnTo>
                <a:lnTo>
                  <a:pt x="7321881" y="16619187"/>
                </a:lnTo>
                <a:lnTo>
                  <a:pt x="0" y="16619187"/>
                </a:lnTo>
                <a:lnTo>
                  <a:pt x="0" y="0"/>
                </a:lnTo>
                <a:close/>
              </a:path>
            </a:pathLst>
          </a:custGeom>
          <a:blipFill>
            <a:blip r:embed="rId7"/>
            <a:stretch>
              <a:fillRect l="-9855" t="0" r="-64918" b="0"/>
            </a:stretch>
          </a:blipFill>
        </p:spPr>
      </p:sp>
      <p:sp>
        <p:nvSpPr>
          <p:cNvPr name="Freeform 6" id="6"/>
          <p:cNvSpPr/>
          <p:nvPr/>
        </p:nvSpPr>
        <p:spPr>
          <a:xfrm flipH="false" flipV="false" rot="0">
            <a:off x="6413976" y="2511432"/>
            <a:ext cx="2325736" cy="1646539"/>
          </a:xfrm>
          <a:custGeom>
            <a:avLst/>
            <a:gdLst/>
            <a:ahLst/>
            <a:cxnLst/>
            <a:rect r="r" b="b" t="t" l="l"/>
            <a:pathLst>
              <a:path h="1646539" w="2325736">
                <a:moveTo>
                  <a:pt x="0" y="0"/>
                </a:moveTo>
                <a:lnTo>
                  <a:pt x="2325736" y="0"/>
                </a:lnTo>
                <a:lnTo>
                  <a:pt x="2325736" y="1646539"/>
                </a:lnTo>
                <a:lnTo>
                  <a:pt x="0" y="1646539"/>
                </a:lnTo>
                <a:lnTo>
                  <a:pt x="0" y="0"/>
                </a:lnTo>
                <a:close/>
              </a:path>
            </a:pathLst>
          </a:custGeom>
          <a:blipFill>
            <a:blip r:embed="rId8"/>
            <a:stretch>
              <a:fillRect l="0" t="0" r="0" b="0"/>
            </a:stretch>
          </a:blipFill>
        </p:spPr>
      </p:sp>
      <p:sp>
        <p:nvSpPr>
          <p:cNvPr name="Freeform 7" id="7"/>
          <p:cNvSpPr/>
          <p:nvPr/>
        </p:nvSpPr>
        <p:spPr>
          <a:xfrm flipH="false" flipV="false" rot="-5474417">
            <a:off x="5922196" y="6857525"/>
            <a:ext cx="3329581" cy="1185781"/>
          </a:xfrm>
          <a:custGeom>
            <a:avLst/>
            <a:gdLst/>
            <a:ahLst/>
            <a:cxnLst/>
            <a:rect r="r" b="b" t="t" l="l"/>
            <a:pathLst>
              <a:path h="1185781" w="3329581">
                <a:moveTo>
                  <a:pt x="0" y="0"/>
                </a:moveTo>
                <a:lnTo>
                  <a:pt x="3329581" y="0"/>
                </a:lnTo>
                <a:lnTo>
                  <a:pt x="3329581" y="1185780"/>
                </a:lnTo>
                <a:lnTo>
                  <a:pt x="0" y="1185780"/>
                </a:lnTo>
                <a:lnTo>
                  <a:pt x="0" y="0"/>
                </a:lnTo>
                <a:close/>
              </a:path>
            </a:pathLst>
          </a:custGeom>
          <a:blipFill>
            <a:blip r:embed="rId9"/>
            <a:stretch>
              <a:fillRect l="0" t="-16958" r="0" b="-16958"/>
            </a:stretch>
          </a:blipFill>
        </p:spPr>
      </p:sp>
      <p:sp>
        <p:nvSpPr>
          <p:cNvPr name="Freeform 8" id="8"/>
          <p:cNvSpPr/>
          <p:nvPr/>
        </p:nvSpPr>
        <p:spPr>
          <a:xfrm flipH="false" flipV="false" rot="0">
            <a:off x="14540307" y="6288529"/>
            <a:ext cx="2323771" cy="2323771"/>
          </a:xfrm>
          <a:custGeom>
            <a:avLst/>
            <a:gdLst/>
            <a:ahLst/>
            <a:cxnLst/>
            <a:rect r="r" b="b" t="t" l="l"/>
            <a:pathLst>
              <a:path h="2323771" w="2323771">
                <a:moveTo>
                  <a:pt x="0" y="0"/>
                </a:moveTo>
                <a:lnTo>
                  <a:pt x="2323771" y="0"/>
                </a:lnTo>
                <a:lnTo>
                  <a:pt x="2323771" y="2323771"/>
                </a:lnTo>
                <a:lnTo>
                  <a:pt x="0" y="2323771"/>
                </a:lnTo>
                <a:lnTo>
                  <a:pt x="0" y="0"/>
                </a:lnTo>
                <a:close/>
              </a:path>
            </a:pathLst>
          </a:custGeom>
          <a:blipFill>
            <a:blip r:embed="rId10"/>
            <a:stretch>
              <a:fillRect l="0" t="0" r="0" b="0"/>
            </a:stretch>
          </a:blipFill>
        </p:spPr>
      </p:sp>
      <p:sp>
        <p:nvSpPr>
          <p:cNvPr name="Freeform 9" id="9"/>
          <p:cNvSpPr/>
          <p:nvPr/>
        </p:nvSpPr>
        <p:spPr>
          <a:xfrm flipH="false" flipV="false" rot="0">
            <a:off x="1800994" y="2615007"/>
            <a:ext cx="2584903" cy="1439389"/>
          </a:xfrm>
          <a:custGeom>
            <a:avLst/>
            <a:gdLst/>
            <a:ahLst/>
            <a:cxnLst/>
            <a:rect r="r" b="b" t="t" l="l"/>
            <a:pathLst>
              <a:path h="1439389" w="2584903">
                <a:moveTo>
                  <a:pt x="0" y="0"/>
                </a:moveTo>
                <a:lnTo>
                  <a:pt x="2584903" y="0"/>
                </a:lnTo>
                <a:lnTo>
                  <a:pt x="2584903" y="1439389"/>
                </a:lnTo>
                <a:lnTo>
                  <a:pt x="0" y="1439389"/>
                </a:lnTo>
                <a:lnTo>
                  <a:pt x="0" y="0"/>
                </a:lnTo>
                <a:close/>
              </a:path>
            </a:pathLst>
          </a:custGeom>
          <a:blipFill>
            <a:blip r:embed="rId11"/>
            <a:stretch>
              <a:fillRect l="0" t="0" r="0" b="0"/>
            </a:stretch>
          </a:blipFill>
        </p:spPr>
      </p:sp>
      <p:sp>
        <p:nvSpPr>
          <p:cNvPr name="Freeform 10" id="10"/>
          <p:cNvSpPr/>
          <p:nvPr/>
        </p:nvSpPr>
        <p:spPr>
          <a:xfrm flipH="false" flipV="false" rot="0">
            <a:off x="10374144" y="2190808"/>
            <a:ext cx="2911340" cy="2287787"/>
          </a:xfrm>
          <a:custGeom>
            <a:avLst/>
            <a:gdLst/>
            <a:ahLst/>
            <a:cxnLst/>
            <a:rect r="r" b="b" t="t" l="l"/>
            <a:pathLst>
              <a:path h="2287787" w="2911340">
                <a:moveTo>
                  <a:pt x="0" y="0"/>
                </a:moveTo>
                <a:lnTo>
                  <a:pt x="2911340" y="0"/>
                </a:lnTo>
                <a:lnTo>
                  <a:pt x="2911340" y="2287787"/>
                </a:lnTo>
                <a:lnTo>
                  <a:pt x="0" y="2287787"/>
                </a:lnTo>
                <a:lnTo>
                  <a:pt x="0" y="0"/>
                </a:lnTo>
                <a:close/>
              </a:path>
            </a:pathLst>
          </a:custGeom>
          <a:blipFill>
            <a:blip r:embed="rId12"/>
            <a:stretch>
              <a:fillRect l="0" t="-16734" r="0" b="-10521"/>
            </a:stretch>
          </a:blipFill>
        </p:spPr>
      </p:sp>
      <p:sp>
        <p:nvSpPr>
          <p:cNvPr name="TextBox 11" id="11"/>
          <p:cNvSpPr txBox="true"/>
          <p:nvPr/>
        </p:nvSpPr>
        <p:spPr>
          <a:xfrm rot="0">
            <a:off x="3584229" y="488213"/>
            <a:ext cx="11119542" cy="1212772"/>
          </a:xfrm>
          <a:prstGeom prst="rect">
            <a:avLst/>
          </a:prstGeom>
        </p:spPr>
        <p:txBody>
          <a:bodyPr anchor="t" rtlCol="false" tIns="0" lIns="0" bIns="0" rIns="0">
            <a:spAutoFit/>
          </a:bodyPr>
          <a:lstStyle/>
          <a:p>
            <a:pPr algn="ctr">
              <a:lnSpc>
                <a:spcPts val="9800"/>
              </a:lnSpc>
              <a:spcBef>
                <a:spcPct val="0"/>
              </a:spcBef>
            </a:pPr>
            <a:r>
              <a:rPr lang="en-US" sz="7000">
                <a:solidFill>
                  <a:srgbClr val="FFFFFF"/>
                </a:solidFill>
                <a:latin typeface="Gochi Hand"/>
              </a:rPr>
              <a:t>ARCHITECTURE IOT DU PROJET</a:t>
            </a:r>
          </a:p>
        </p:txBody>
      </p:sp>
      <p:sp>
        <p:nvSpPr>
          <p:cNvPr name="AutoShape 12" id="12"/>
          <p:cNvSpPr/>
          <p:nvPr/>
        </p:nvSpPr>
        <p:spPr>
          <a:xfrm flipH="true" flipV="true">
            <a:off x="8179738" y="7437582"/>
            <a:ext cx="6360570" cy="12833"/>
          </a:xfrm>
          <a:prstGeom prst="line">
            <a:avLst/>
          </a:prstGeom>
          <a:ln cap="flat" w="38100">
            <a:solidFill>
              <a:srgbClr val="000000"/>
            </a:solidFill>
            <a:prstDash val="solid"/>
            <a:headEnd type="none" len="sm" w="sm"/>
            <a:tailEnd type="triangle" len="med" w="lg"/>
          </a:ln>
        </p:spPr>
      </p:sp>
      <p:sp>
        <p:nvSpPr>
          <p:cNvPr name="AutoShape 13" id="13"/>
          <p:cNvSpPr/>
          <p:nvPr/>
        </p:nvSpPr>
        <p:spPr>
          <a:xfrm flipV="true">
            <a:off x="7550951" y="4157971"/>
            <a:ext cx="25893" cy="1628044"/>
          </a:xfrm>
          <a:prstGeom prst="line">
            <a:avLst/>
          </a:prstGeom>
          <a:ln cap="flat" w="38100">
            <a:solidFill>
              <a:srgbClr val="000000"/>
            </a:solidFill>
            <a:prstDash val="solid"/>
            <a:headEnd type="none" len="sm" w="sm"/>
            <a:tailEnd type="triangle" len="med" w="lg"/>
          </a:ln>
        </p:spPr>
      </p:sp>
      <p:sp>
        <p:nvSpPr>
          <p:cNvPr name="AutoShape 14" id="14"/>
          <p:cNvSpPr/>
          <p:nvPr/>
        </p:nvSpPr>
        <p:spPr>
          <a:xfrm flipH="true">
            <a:off x="4385897" y="3334701"/>
            <a:ext cx="2028079" cy="0"/>
          </a:xfrm>
          <a:prstGeom prst="line">
            <a:avLst/>
          </a:prstGeom>
          <a:ln cap="flat" w="38100">
            <a:solidFill>
              <a:srgbClr val="000000"/>
            </a:solidFill>
            <a:prstDash val="solid"/>
            <a:headEnd type="none" len="sm" w="sm"/>
            <a:tailEnd type="triangle" len="med" w="lg"/>
          </a:ln>
        </p:spPr>
      </p:sp>
      <p:sp>
        <p:nvSpPr>
          <p:cNvPr name="AutoShape 15" id="15"/>
          <p:cNvSpPr/>
          <p:nvPr/>
        </p:nvSpPr>
        <p:spPr>
          <a:xfrm>
            <a:off x="8739712" y="3334701"/>
            <a:ext cx="1634432" cy="0"/>
          </a:xfrm>
          <a:prstGeom prst="line">
            <a:avLst/>
          </a:prstGeom>
          <a:ln cap="flat" w="38100">
            <a:solidFill>
              <a:srgbClr val="000000"/>
            </a:solidFill>
            <a:prstDash val="solid"/>
            <a:headEnd type="none" len="sm" w="sm"/>
            <a:tailEnd type="triangle" len="med" w="lg"/>
          </a:ln>
        </p:spPr>
      </p:sp>
      <p:sp>
        <p:nvSpPr>
          <p:cNvPr name="AutoShape 16" id="16"/>
          <p:cNvSpPr/>
          <p:nvPr/>
        </p:nvSpPr>
        <p:spPr>
          <a:xfrm>
            <a:off x="13285484" y="3334701"/>
            <a:ext cx="2154673" cy="19050"/>
          </a:xfrm>
          <a:prstGeom prst="line">
            <a:avLst/>
          </a:prstGeom>
          <a:ln cap="flat" w="38100">
            <a:solidFill>
              <a:srgbClr val="000000"/>
            </a:solidFill>
            <a:prstDash val="solid"/>
            <a:headEnd type="none" len="sm" w="sm"/>
            <a:tailEnd type="triangle" len="med" w="lg"/>
          </a:ln>
        </p:spPr>
      </p:sp>
      <p:sp>
        <p:nvSpPr>
          <p:cNvPr name="TextBox 17" id="17"/>
          <p:cNvSpPr txBox="true"/>
          <p:nvPr/>
        </p:nvSpPr>
        <p:spPr>
          <a:xfrm rot="0">
            <a:off x="14399909" y="2399418"/>
            <a:ext cx="3213472" cy="1784842"/>
          </a:xfrm>
          <a:prstGeom prst="rect">
            <a:avLst/>
          </a:prstGeom>
        </p:spPr>
        <p:txBody>
          <a:bodyPr anchor="t" rtlCol="false" tIns="0" lIns="0" bIns="0" rIns="0">
            <a:spAutoFit/>
          </a:bodyPr>
          <a:lstStyle/>
          <a:p>
            <a:pPr algn="ctr">
              <a:lnSpc>
                <a:spcPts val="7140"/>
              </a:lnSpc>
            </a:pPr>
            <a:r>
              <a:rPr lang="en-US" sz="5100">
                <a:solidFill>
                  <a:srgbClr val="000000"/>
                </a:solidFill>
                <a:latin typeface="Gochi Hand"/>
              </a:rPr>
              <a:t> DIFFERENT</a:t>
            </a:r>
          </a:p>
          <a:p>
            <a:pPr algn="ctr">
              <a:lnSpc>
                <a:spcPts val="7140"/>
              </a:lnSpc>
              <a:spcBef>
                <a:spcPct val="0"/>
              </a:spcBef>
            </a:pPr>
            <a:r>
              <a:rPr lang="en-US" sz="5100">
                <a:solidFill>
                  <a:srgbClr val="000000"/>
                </a:solidFill>
                <a:latin typeface="Gochi Hand"/>
              </a:rPr>
              <a:t> OBJECT </a:t>
            </a:r>
          </a:p>
        </p:txBody>
      </p:sp>
      <p:sp>
        <p:nvSpPr>
          <p:cNvPr name="TextBox 18" id="18"/>
          <p:cNvSpPr txBox="true"/>
          <p:nvPr/>
        </p:nvSpPr>
        <p:spPr>
          <a:xfrm rot="0">
            <a:off x="1433630" y="3968671"/>
            <a:ext cx="3475601" cy="61587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Gochi Hand"/>
              </a:rPr>
              <a:t>DISPOSITIF DE SON</a:t>
            </a:r>
          </a:p>
        </p:txBody>
      </p:sp>
      <p:sp>
        <p:nvSpPr>
          <p:cNvPr name="TextBox 19" id="19"/>
          <p:cNvSpPr txBox="true"/>
          <p:nvPr/>
        </p:nvSpPr>
        <p:spPr>
          <a:xfrm rot="0">
            <a:off x="6388969" y="1715926"/>
            <a:ext cx="3167959" cy="899081"/>
          </a:xfrm>
          <a:prstGeom prst="rect">
            <a:avLst/>
          </a:prstGeom>
        </p:spPr>
        <p:txBody>
          <a:bodyPr anchor="t" rtlCol="false" tIns="0" lIns="0" bIns="0" rIns="0">
            <a:spAutoFit/>
          </a:bodyPr>
          <a:lstStyle/>
          <a:p>
            <a:pPr algn="ctr">
              <a:lnSpc>
                <a:spcPts val="7140"/>
              </a:lnSpc>
              <a:spcBef>
                <a:spcPct val="0"/>
              </a:spcBef>
            </a:pPr>
            <a:r>
              <a:rPr lang="en-US" sz="5100">
                <a:solidFill>
                  <a:srgbClr val="000000"/>
                </a:solidFill>
                <a:latin typeface="Arimo"/>
              </a:rPr>
              <a:t>Raspberry </a:t>
            </a:r>
          </a:p>
        </p:txBody>
      </p:sp>
      <p:sp>
        <p:nvSpPr>
          <p:cNvPr name="TextBox 20" id="20"/>
          <p:cNvSpPr txBox="true"/>
          <p:nvPr/>
        </p:nvSpPr>
        <p:spPr>
          <a:xfrm rot="-5502094">
            <a:off x="4700472" y="7041642"/>
            <a:ext cx="3272235" cy="880031"/>
          </a:xfrm>
          <a:prstGeom prst="rect">
            <a:avLst/>
          </a:prstGeom>
        </p:spPr>
        <p:txBody>
          <a:bodyPr anchor="t" rtlCol="false" tIns="0" lIns="0" bIns="0" rIns="0">
            <a:spAutoFit/>
          </a:bodyPr>
          <a:lstStyle/>
          <a:p>
            <a:pPr algn="ctr">
              <a:lnSpc>
                <a:spcPts val="7140"/>
              </a:lnSpc>
              <a:spcBef>
                <a:spcPct val="0"/>
              </a:spcBef>
            </a:pPr>
            <a:r>
              <a:rPr lang="en-US" sz="5100">
                <a:solidFill>
                  <a:srgbClr val="000000"/>
                </a:solidFill>
                <a:latin typeface="Gochi Hand"/>
              </a:rPr>
              <a:t>PICO BOARD</a:t>
            </a:r>
          </a:p>
        </p:txBody>
      </p:sp>
      <p:sp>
        <p:nvSpPr>
          <p:cNvPr name="TextBox 21" id="21"/>
          <p:cNvSpPr txBox="true"/>
          <p:nvPr/>
        </p:nvSpPr>
        <p:spPr>
          <a:xfrm rot="0">
            <a:off x="14135142" y="5681542"/>
            <a:ext cx="2610029" cy="880031"/>
          </a:xfrm>
          <a:prstGeom prst="rect">
            <a:avLst/>
          </a:prstGeom>
        </p:spPr>
        <p:txBody>
          <a:bodyPr anchor="t" rtlCol="false" tIns="0" lIns="0" bIns="0" rIns="0">
            <a:spAutoFit/>
          </a:bodyPr>
          <a:lstStyle/>
          <a:p>
            <a:pPr algn="ctr">
              <a:lnSpc>
                <a:spcPts val="7140"/>
              </a:lnSpc>
              <a:spcBef>
                <a:spcPct val="0"/>
              </a:spcBef>
            </a:pPr>
            <a:r>
              <a:rPr lang="en-US" sz="5100">
                <a:solidFill>
                  <a:srgbClr val="000000"/>
                </a:solidFill>
                <a:latin typeface="Gochi Hand"/>
              </a:rPr>
              <a:t>CAPTEUR </a:t>
            </a:r>
          </a:p>
        </p:txBody>
      </p:sp>
      <p:sp>
        <p:nvSpPr>
          <p:cNvPr name="TextBox 22" id="22"/>
          <p:cNvSpPr txBox="true"/>
          <p:nvPr/>
        </p:nvSpPr>
        <p:spPr>
          <a:xfrm rot="0">
            <a:off x="10374144" y="4373820"/>
            <a:ext cx="3127119" cy="880031"/>
          </a:xfrm>
          <a:prstGeom prst="rect">
            <a:avLst/>
          </a:prstGeom>
        </p:spPr>
        <p:txBody>
          <a:bodyPr anchor="t" rtlCol="false" tIns="0" lIns="0" bIns="0" rIns="0">
            <a:spAutoFit/>
          </a:bodyPr>
          <a:lstStyle/>
          <a:p>
            <a:pPr algn="ctr">
              <a:lnSpc>
                <a:spcPts val="7140"/>
              </a:lnSpc>
              <a:spcBef>
                <a:spcPct val="0"/>
              </a:spcBef>
            </a:pPr>
            <a:r>
              <a:rPr lang="en-US" sz="5100">
                <a:solidFill>
                  <a:srgbClr val="000000"/>
                </a:solidFill>
                <a:latin typeface="Gochi Hand"/>
              </a:rPr>
              <a:t>USB CAMEA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3687259" y="1941883"/>
            <a:ext cx="10913483" cy="1101458"/>
          </a:xfrm>
          <a:prstGeom prst="rect">
            <a:avLst/>
          </a:prstGeom>
        </p:spPr>
        <p:txBody>
          <a:bodyPr anchor="t" rtlCol="false" tIns="0" lIns="0" bIns="0" rIns="0">
            <a:spAutoFit/>
          </a:bodyPr>
          <a:lstStyle/>
          <a:p>
            <a:pPr algn="ctr">
              <a:lnSpc>
                <a:spcPts val="7872"/>
              </a:lnSpc>
            </a:pPr>
            <a:r>
              <a:rPr lang="en-US" sz="9600">
                <a:solidFill>
                  <a:srgbClr val="FFFFFF"/>
                </a:solidFill>
                <a:latin typeface="Gochi Hand"/>
              </a:rPr>
              <a:t>Logiciel</a:t>
            </a:r>
          </a:p>
        </p:txBody>
      </p:sp>
      <p:sp>
        <p:nvSpPr>
          <p:cNvPr name="Freeform 4" id="4"/>
          <p:cNvSpPr/>
          <p:nvPr/>
        </p:nvSpPr>
        <p:spPr>
          <a:xfrm flipH="false" flipV="false" rot="0">
            <a:off x="6959593" y="3239003"/>
            <a:ext cx="4368814" cy="6019297"/>
          </a:xfrm>
          <a:custGeom>
            <a:avLst/>
            <a:gdLst/>
            <a:ahLst/>
            <a:cxnLst/>
            <a:rect r="r" b="b" t="t" l="l"/>
            <a:pathLst>
              <a:path h="6019297" w="4368814">
                <a:moveTo>
                  <a:pt x="0" y="0"/>
                </a:moveTo>
                <a:lnTo>
                  <a:pt x="4368814" y="0"/>
                </a:lnTo>
                <a:lnTo>
                  <a:pt x="4368814"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l="0" t="0" r="-55779" b="-44261"/>
            </a:stretch>
          </a:blipFill>
        </p:spPr>
      </p:sp>
      <p:sp>
        <p:nvSpPr>
          <p:cNvPr name="TextBox 5" id="5"/>
          <p:cNvSpPr txBox="true"/>
          <p:nvPr/>
        </p:nvSpPr>
        <p:spPr>
          <a:xfrm rot="0">
            <a:off x="6959593" y="4473690"/>
            <a:ext cx="3851517" cy="4691708"/>
          </a:xfrm>
          <a:prstGeom prst="rect">
            <a:avLst/>
          </a:prstGeom>
        </p:spPr>
        <p:txBody>
          <a:bodyPr anchor="t" rtlCol="false" tIns="0" lIns="0" bIns="0" rIns="0">
            <a:spAutoFit/>
          </a:bodyPr>
          <a:lstStyle/>
          <a:p>
            <a:pPr marL="669291" indent="-334646" lvl="1">
              <a:lnSpc>
                <a:spcPts val="4650"/>
              </a:lnSpc>
              <a:buFont typeface="Arial"/>
              <a:buChar char="•"/>
            </a:pPr>
            <a:r>
              <a:rPr lang="en-US" sz="3100">
                <a:solidFill>
                  <a:srgbClr val="000000"/>
                </a:solidFill>
                <a:latin typeface="Now"/>
              </a:rPr>
              <a:t>Détection d'objets Yolo v5</a:t>
            </a:r>
          </a:p>
          <a:p>
            <a:pPr marL="669291" indent="-334646" lvl="1">
              <a:lnSpc>
                <a:spcPts val="4650"/>
              </a:lnSpc>
              <a:buFont typeface="Arial"/>
              <a:buChar char="•"/>
            </a:pPr>
            <a:r>
              <a:rPr lang="en-US" sz="3100">
                <a:solidFill>
                  <a:srgbClr val="000000"/>
                </a:solidFill>
                <a:latin typeface="Now"/>
              </a:rPr>
              <a:t>EDI Arduino</a:t>
            </a:r>
          </a:p>
          <a:p>
            <a:pPr marL="669291" indent="-334646" lvl="1">
              <a:lnSpc>
                <a:spcPts val="4650"/>
              </a:lnSpc>
              <a:buFont typeface="Arial"/>
              <a:buChar char="•"/>
            </a:pPr>
            <a:r>
              <a:rPr lang="en-US" sz="3100">
                <a:solidFill>
                  <a:srgbClr val="000000"/>
                </a:solidFill>
                <a:latin typeface="Now"/>
              </a:rPr>
              <a:t>Colab Google</a:t>
            </a:r>
          </a:p>
          <a:p>
            <a:pPr marL="669291" indent="-334646" lvl="1">
              <a:lnSpc>
                <a:spcPts val="4650"/>
              </a:lnSpc>
              <a:buFont typeface="Arial"/>
              <a:buChar char="•"/>
            </a:pPr>
            <a:r>
              <a:rPr lang="en-US" sz="3100">
                <a:solidFill>
                  <a:srgbClr val="000000"/>
                </a:solidFill>
                <a:latin typeface="Now"/>
              </a:rPr>
              <a:t>PyCharm - Python IDE</a:t>
            </a:r>
          </a:p>
          <a:p>
            <a:pPr marL="669291" indent="-334646" lvl="1">
              <a:lnSpc>
                <a:spcPts val="4650"/>
              </a:lnSpc>
              <a:buFont typeface="Arial"/>
              <a:buChar char="•"/>
            </a:pPr>
            <a:r>
              <a:rPr lang="en-US" sz="3100">
                <a:solidFill>
                  <a:srgbClr val="000000"/>
                </a:solidFill>
                <a:latin typeface="Now"/>
              </a:rPr>
              <a:t>IDE Raspberry Pi</a:t>
            </a:r>
          </a:p>
          <a:p>
            <a:pPr>
              <a:lnSpc>
                <a:spcPts val="4650"/>
              </a:lnSpc>
            </a:pPr>
          </a:p>
        </p:txBody>
      </p:sp>
      <p:sp>
        <p:nvSpPr>
          <p:cNvPr name="Freeform 6" id="6"/>
          <p:cNvSpPr/>
          <p:nvPr/>
        </p:nvSpPr>
        <p:spPr>
          <a:xfrm flipH="true" flipV="false" rot="0">
            <a:off x="-475825" y="581641"/>
            <a:ext cx="4418750" cy="1735364"/>
          </a:xfrm>
          <a:custGeom>
            <a:avLst/>
            <a:gdLst/>
            <a:ahLst/>
            <a:cxnLst/>
            <a:rect r="r" b="b" t="t" l="l"/>
            <a:pathLst>
              <a:path h="1735364" w="4418750">
                <a:moveTo>
                  <a:pt x="4418750" y="0"/>
                </a:moveTo>
                <a:lnTo>
                  <a:pt x="0" y="0"/>
                </a:lnTo>
                <a:lnTo>
                  <a:pt x="0" y="1735364"/>
                </a:lnTo>
                <a:lnTo>
                  <a:pt x="4418750" y="1735364"/>
                </a:lnTo>
                <a:lnTo>
                  <a:pt x="441875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060461" y="467942"/>
            <a:ext cx="6632619" cy="1121516"/>
          </a:xfrm>
          <a:custGeom>
            <a:avLst/>
            <a:gdLst/>
            <a:ahLst/>
            <a:cxnLst/>
            <a:rect r="r" b="b" t="t" l="l"/>
            <a:pathLst>
              <a:path h="1121516" w="6632619">
                <a:moveTo>
                  <a:pt x="0" y="0"/>
                </a:moveTo>
                <a:lnTo>
                  <a:pt x="6632619" y="0"/>
                </a:lnTo>
                <a:lnTo>
                  <a:pt x="6632619" y="1121516"/>
                </a:lnTo>
                <a:lnTo>
                  <a:pt x="0" y="11215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2963702" y="741813"/>
            <a:ext cx="4947445" cy="1942997"/>
          </a:xfrm>
          <a:custGeom>
            <a:avLst/>
            <a:gdLst/>
            <a:ahLst/>
            <a:cxnLst/>
            <a:rect r="r" b="b" t="t" l="l"/>
            <a:pathLst>
              <a:path h="1942997" w="4947445">
                <a:moveTo>
                  <a:pt x="0" y="0"/>
                </a:moveTo>
                <a:lnTo>
                  <a:pt x="4947445" y="0"/>
                </a:lnTo>
                <a:lnTo>
                  <a:pt x="4947445" y="1942997"/>
                </a:lnTo>
                <a:lnTo>
                  <a:pt x="0" y="19429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680835">
            <a:off x="11896607" y="3294291"/>
            <a:ext cx="1364676" cy="937905"/>
          </a:xfrm>
          <a:custGeom>
            <a:avLst/>
            <a:gdLst/>
            <a:ahLst/>
            <a:cxnLst/>
            <a:rect r="r" b="b" t="t" l="l"/>
            <a:pathLst>
              <a:path h="937905" w="1364676">
                <a:moveTo>
                  <a:pt x="0" y="0"/>
                </a:moveTo>
                <a:lnTo>
                  <a:pt x="1364676" y="0"/>
                </a:lnTo>
                <a:lnTo>
                  <a:pt x="1364676" y="937905"/>
                </a:lnTo>
                <a:lnTo>
                  <a:pt x="0" y="9379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306103" y="6834503"/>
            <a:ext cx="1620925" cy="2086738"/>
          </a:xfrm>
          <a:custGeom>
            <a:avLst/>
            <a:gdLst/>
            <a:ahLst/>
            <a:cxnLst/>
            <a:rect r="r" b="b" t="t" l="l"/>
            <a:pathLst>
              <a:path h="2086738" w="1620925">
                <a:moveTo>
                  <a:pt x="0" y="0"/>
                </a:moveTo>
                <a:lnTo>
                  <a:pt x="1620925" y="0"/>
                </a:lnTo>
                <a:lnTo>
                  <a:pt x="1620925" y="2086737"/>
                </a:lnTo>
                <a:lnTo>
                  <a:pt x="0" y="20867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886740" y="7945113"/>
            <a:ext cx="3281277" cy="3239516"/>
          </a:xfrm>
          <a:custGeom>
            <a:avLst/>
            <a:gdLst/>
            <a:ahLst/>
            <a:cxnLst/>
            <a:rect r="r" b="b" t="t" l="l"/>
            <a:pathLst>
              <a:path h="3239516" w="3281277">
                <a:moveTo>
                  <a:pt x="0" y="0"/>
                </a:moveTo>
                <a:lnTo>
                  <a:pt x="3281278" y="0"/>
                </a:lnTo>
                <a:lnTo>
                  <a:pt x="3281278" y="3239516"/>
                </a:lnTo>
                <a:lnTo>
                  <a:pt x="0" y="32395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386262" y="-542951"/>
            <a:ext cx="2280323" cy="3143302"/>
          </a:xfrm>
          <a:custGeom>
            <a:avLst/>
            <a:gdLst/>
            <a:ahLst/>
            <a:cxnLst/>
            <a:rect r="r" b="b" t="t" l="l"/>
            <a:pathLst>
              <a:path h="3143302" w="2280323">
                <a:moveTo>
                  <a:pt x="0" y="0"/>
                </a:moveTo>
                <a:lnTo>
                  <a:pt x="2280322" y="0"/>
                </a:lnTo>
                <a:lnTo>
                  <a:pt x="2280322" y="3143302"/>
                </a:lnTo>
                <a:lnTo>
                  <a:pt x="0" y="314330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3315328" y="1068164"/>
            <a:ext cx="10086269" cy="9111480"/>
          </a:xfrm>
          <a:prstGeom prst="rect">
            <a:avLst/>
          </a:prstGeom>
        </p:spPr>
        <p:txBody>
          <a:bodyPr anchor="t" rtlCol="false" tIns="0" lIns="0" bIns="0" rIns="0">
            <a:spAutoFit/>
          </a:bodyPr>
          <a:lstStyle/>
          <a:p>
            <a:pPr algn="ctr">
              <a:lnSpc>
                <a:spcPts val="4508"/>
              </a:lnSpc>
            </a:pPr>
          </a:p>
          <a:p>
            <a:pPr marL="604523" indent="-302261" lvl="1">
              <a:lnSpc>
                <a:spcPts val="4508"/>
              </a:lnSpc>
              <a:buFont typeface="Arial"/>
              <a:buChar char="•"/>
            </a:pPr>
            <a:r>
              <a:rPr lang="en-US" sz="2800">
                <a:solidFill>
                  <a:srgbClr val="FFFFFF"/>
                </a:solidFill>
                <a:latin typeface="Now"/>
              </a:rPr>
              <a:t>Couche physique: </a:t>
            </a:r>
          </a:p>
          <a:p>
            <a:pPr>
              <a:lnSpc>
                <a:spcPts val="4508"/>
              </a:lnSpc>
            </a:pPr>
            <a:r>
              <a:rPr lang="en-US" sz="2800">
                <a:solidFill>
                  <a:srgbClr val="E4FF97"/>
                </a:solidFill>
                <a:latin typeface="Now"/>
              </a:rPr>
              <a:t>Lunettes</a:t>
            </a:r>
          </a:p>
          <a:p>
            <a:pPr>
              <a:lnSpc>
                <a:spcPts val="4508"/>
              </a:lnSpc>
            </a:pPr>
            <a:r>
              <a:rPr lang="en-US" sz="2800">
                <a:solidFill>
                  <a:srgbClr val="E4FF97"/>
                </a:solidFill>
                <a:latin typeface="Now"/>
              </a:rPr>
              <a:t>Capteur à ultrasons</a:t>
            </a:r>
          </a:p>
          <a:p>
            <a:pPr>
              <a:lnSpc>
                <a:spcPts val="4508"/>
              </a:lnSpc>
            </a:pPr>
            <a:r>
              <a:rPr lang="en-US" sz="2800">
                <a:solidFill>
                  <a:srgbClr val="E4FF97"/>
                </a:solidFill>
                <a:latin typeface="Now"/>
              </a:rPr>
              <a:t>Fils de liaison</a:t>
            </a:r>
          </a:p>
          <a:p>
            <a:pPr marL="604523" indent="-302261" lvl="1">
              <a:lnSpc>
                <a:spcPts val="4508"/>
              </a:lnSpc>
              <a:buFont typeface="Arial"/>
              <a:buChar char="•"/>
            </a:pPr>
            <a:r>
              <a:rPr lang="en-US" sz="2800">
                <a:solidFill>
                  <a:srgbClr val="FFFFFF"/>
                </a:solidFill>
                <a:latin typeface="Now"/>
              </a:rPr>
              <a:t>Couche de communication</a:t>
            </a:r>
          </a:p>
          <a:p>
            <a:pPr>
              <a:lnSpc>
                <a:spcPts val="4508"/>
              </a:lnSpc>
            </a:pPr>
            <a:r>
              <a:rPr lang="en-US" sz="2800">
                <a:solidFill>
                  <a:srgbClr val="E4FF97"/>
                </a:solidFill>
                <a:latin typeface="Now"/>
              </a:rPr>
              <a:t>Carte Wiznet Pico</a:t>
            </a:r>
          </a:p>
          <a:p>
            <a:pPr>
              <a:lnSpc>
                <a:spcPts val="4508"/>
              </a:lnSpc>
            </a:pPr>
            <a:r>
              <a:rPr lang="en-US" sz="2800">
                <a:solidFill>
                  <a:srgbClr val="E4FF97"/>
                </a:solidFill>
                <a:latin typeface="Now"/>
              </a:rPr>
              <a:t>Raspberry Pi 4 (modèle B)</a:t>
            </a:r>
          </a:p>
          <a:p>
            <a:pPr>
              <a:lnSpc>
                <a:spcPts val="4508"/>
              </a:lnSpc>
            </a:pPr>
            <a:r>
              <a:rPr lang="en-US" sz="2800">
                <a:solidFill>
                  <a:srgbClr val="E4FF97"/>
                </a:solidFill>
                <a:latin typeface="Now"/>
              </a:rPr>
              <a:t>Haut-parleur Bluetooth</a:t>
            </a:r>
          </a:p>
          <a:p>
            <a:pPr marL="604523" indent="-302261" lvl="1">
              <a:lnSpc>
                <a:spcPts val="4508"/>
              </a:lnSpc>
              <a:buFont typeface="Arial"/>
              <a:buChar char="•"/>
            </a:pPr>
            <a:r>
              <a:rPr lang="en-US" sz="2800">
                <a:solidFill>
                  <a:srgbClr val="FFFFFF"/>
                </a:solidFill>
                <a:latin typeface="Now"/>
              </a:rPr>
              <a:t>Couche de traitement </a:t>
            </a:r>
          </a:p>
          <a:p>
            <a:pPr>
              <a:lnSpc>
                <a:spcPts val="4508"/>
              </a:lnSpc>
            </a:pPr>
            <a:r>
              <a:rPr lang="en-US" sz="2800">
                <a:solidFill>
                  <a:srgbClr val="E4FF97"/>
                </a:solidFill>
                <a:latin typeface="Now"/>
              </a:rPr>
              <a:t>Raspberry Pi 4 (modèle B)</a:t>
            </a:r>
          </a:p>
          <a:p>
            <a:pPr marL="604523" indent="-302261" lvl="1">
              <a:lnSpc>
                <a:spcPts val="4508"/>
              </a:lnSpc>
              <a:buFont typeface="Arial"/>
              <a:buChar char="•"/>
            </a:pPr>
            <a:r>
              <a:rPr lang="en-US" sz="2800">
                <a:solidFill>
                  <a:srgbClr val="FFFFFF"/>
                </a:solidFill>
                <a:latin typeface="Now"/>
              </a:rPr>
              <a:t>Couche d’interface utilisateur </a:t>
            </a:r>
          </a:p>
          <a:p>
            <a:pPr>
              <a:lnSpc>
                <a:spcPts val="4508"/>
              </a:lnSpc>
            </a:pPr>
            <a:r>
              <a:rPr lang="en-US" sz="2800">
                <a:solidFill>
                  <a:srgbClr val="E4FF97"/>
                </a:solidFill>
                <a:latin typeface="Now"/>
              </a:rPr>
              <a:t>Haut-parleur Bluetooth</a:t>
            </a:r>
          </a:p>
          <a:p>
            <a:pPr marL="604523" indent="-302261" lvl="1">
              <a:lnSpc>
                <a:spcPts val="4508"/>
              </a:lnSpc>
              <a:buFont typeface="Arial"/>
              <a:buChar char="•"/>
            </a:pPr>
            <a:r>
              <a:rPr lang="en-US" sz="2800">
                <a:solidFill>
                  <a:srgbClr val="FFFFFF"/>
                </a:solidFill>
                <a:latin typeface="Now"/>
              </a:rPr>
              <a:t>Couche d’alimentation</a:t>
            </a:r>
          </a:p>
          <a:p>
            <a:pPr>
              <a:lnSpc>
                <a:spcPts val="4508"/>
              </a:lnSpc>
            </a:pPr>
            <a:r>
              <a:rPr lang="en-US" sz="2800">
                <a:solidFill>
                  <a:srgbClr val="E4FF97"/>
                </a:solidFill>
                <a:latin typeface="Now"/>
              </a:rPr>
              <a:t>mini batterie 12v</a:t>
            </a:r>
          </a:p>
          <a:p>
            <a:pPr>
              <a:lnSpc>
                <a:spcPts val="4508"/>
              </a:lnSpc>
            </a:pPr>
          </a:p>
        </p:txBody>
      </p:sp>
      <p:sp>
        <p:nvSpPr>
          <p:cNvPr name="TextBox 9" id="9"/>
          <p:cNvSpPr txBox="true"/>
          <p:nvPr/>
        </p:nvSpPr>
        <p:spPr>
          <a:xfrm rot="0">
            <a:off x="4224712" y="823067"/>
            <a:ext cx="9838576" cy="890245"/>
          </a:xfrm>
          <a:prstGeom prst="rect">
            <a:avLst/>
          </a:prstGeom>
        </p:spPr>
        <p:txBody>
          <a:bodyPr anchor="t" rtlCol="false" tIns="0" lIns="0" bIns="0" rIns="0">
            <a:spAutoFit/>
          </a:bodyPr>
          <a:lstStyle/>
          <a:p>
            <a:pPr algn="ctr">
              <a:lnSpc>
                <a:spcPts val="5740"/>
              </a:lnSpc>
            </a:pPr>
            <a:r>
              <a:rPr lang="en-US" sz="7000">
                <a:solidFill>
                  <a:srgbClr val="E4FF97"/>
                </a:solidFill>
                <a:latin typeface="Bryndan Write"/>
              </a:rPr>
              <a:t>les différentes couches</a:t>
            </a:r>
          </a:p>
        </p:txBody>
      </p:sp>
      <p:sp>
        <p:nvSpPr>
          <p:cNvPr name="Freeform 10" id="10"/>
          <p:cNvSpPr/>
          <p:nvPr/>
        </p:nvSpPr>
        <p:spPr>
          <a:xfrm flipH="false" flipV="false" rot="-10800000">
            <a:off x="16322283" y="7945113"/>
            <a:ext cx="2280323" cy="3143302"/>
          </a:xfrm>
          <a:custGeom>
            <a:avLst/>
            <a:gdLst/>
            <a:ahLst/>
            <a:cxnLst/>
            <a:rect r="r" b="b" t="t" l="l"/>
            <a:pathLst>
              <a:path h="3143302" w="2280323">
                <a:moveTo>
                  <a:pt x="0" y="0"/>
                </a:moveTo>
                <a:lnTo>
                  <a:pt x="2280323" y="0"/>
                </a:lnTo>
                <a:lnTo>
                  <a:pt x="2280323" y="3143302"/>
                </a:lnTo>
                <a:lnTo>
                  <a:pt x="0" y="314330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1463826">
            <a:off x="11537191" y="1778400"/>
            <a:ext cx="1947347" cy="1338359"/>
          </a:xfrm>
          <a:custGeom>
            <a:avLst/>
            <a:gdLst/>
            <a:ahLst/>
            <a:cxnLst/>
            <a:rect r="r" b="b" t="t" l="l"/>
            <a:pathLst>
              <a:path h="1338359" w="1947347">
                <a:moveTo>
                  <a:pt x="0" y="0"/>
                </a:moveTo>
                <a:lnTo>
                  <a:pt x="1947347" y="0"/>
                </a:lnTo>
                <a:lnTo>
                  <a:pt x="1947347" y="1338358"/>
                </a:lnTo>
                <a:lnTo>
                  <a:pt x="0" y="13383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07262">
            <a:off x="-865704" y="-473050"/>
            <a:ext cx="3387936" cy="2297637"/>
          </a:xfrm>
          <a:custGeom>
            <a:avLst/>
            <a:gdLst/>
            <a:ahLst/>
            <a:cxnLst/>
            <a:rect r="r" b="b" t="t" l="l"/>
            <a:pathLst>
              <a:path h="2297637" w="3387936">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6829267">
            <a:off x="15774367" y="8189225"/>
            <a:ext cx="3715300" cy="2519649"/>
          </a:xfrm>
          <a:custGeom>
            <a:avLst/>
            <a:gdLst/>
            <a:ahLst/>
            <a:cxnLst/>
            <a:rect r="r" b="b" t="t" l="l"/>
            <a:pathLst>
              <a:path h="2519649" w="3715300">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391118">
            <a:off x="14634691" y="-210499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2699999">
            <a:off x="3677137" y="2203427"/>
            <a:ext cx="2068144" cy="1756042"/>
          </a:xfrm>
          <a:custGeom>
            <a:avLst/>
            <a:gdLst/>
            <a:ahLst/>
            <a:cxnLst/>
            <a:rect r="r" b="b" t="t" l="l"/>
            <a:pathLst>
              <a:path h="1756042" w="2068144">
                <a:moveTo>
                  <a:pt x="0" y="0"/>
                </a:moveTo>
                <a:lnTo>
                  <a:pt x="2068145" y="0"/>
                </a:lnTo>
                <a:lnTo>
                  <a:pt x="2068145"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7334544">
            <a:off x="13001227" y="5822549"/>
            <a:ext cx="2068144" cy="1756042"/>
          </a:xfrm>
          <a:custGeom>
            <a:avLst/>
            <a:gdLst/>
            <a:ahLst/>
            <a:cxnLst/>
            <a:rect r="r" b="b" t="t" l="l"/>
            <a:pathLst>
              <a:path h="1756042" w="2068144">
                <a:moveTo>
                  <a:pt x="0" y="0"/>
                </a:moveTo>
                <a:lnTo>
                  <a:pt x="2068144" y="0"/>
                </a:lnTo>
                <a:lnTo>
                  <a:pt x="2068144"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2342060">
            <a:off x="6292314" y="3696068"/>
            <a:ext cx="5703373" cy="4904900"/>
          </a:xfrm>
          <a:custGeom>
            <a:avLst/>
            <a:gdLst/>
            <a:ahLst/>
            <a:cxnLst/>
            <a:rect r="r" b="b" t="t" l="l"/>
            <a:pathLst>
              <a:path h="4904900" w="5703373">
                <a:moveTo>
                  <a:pt x="0" y="0"/>
                </a:moveTo>
                <a:lnTo>
                  <a:pt x="5703372" y="0"/>
                </a:lnTo>
                <a:lnTo>
                  <a:pt x="5703372" y="4904900"/>
                </a:lnTo>
                <a:lnTo>
                  <a:pt x="0" y="49049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1" id="11"/>
          <p:cNvSpPr txBox="true"/>
          <p:nvPr/>
        </p:nvSpPr>
        <p:spPr>
          <a:xfrm rot="0">
            <a:off x="5278903" y="3198570"/>
            <a:ext cx="7730195" cy="4042259"/>
          </a:xfrm>
          <a:prstGeom prst="rect">
            <a:avLst/>
          </a:prstGeom>
        </p:spPr>
        <p:txBody>
          <a:bodyPr anchor="t" rtlCol="false" tIns="0" lIns="0" bIns="0" rIns="0">
            <a:spAutoFit/>
          </a:bodyPr>
          <a:lstStyle/>
          <a:p>
            <a:pPr algn="ctr">
              <a:lnSpc>
                <a:spcPts val="15021"/>
              </a:lnSpc>
            </a:pPr>
            <a:r>
              <a:rPr lang="en-US" sz="15021">
                <a:solidFill>
                  <a:srgbClr val="FFFFFF"/>
                </a:solidFill>
                <a:latin typeface="Bryndan Write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DAFgEAKtZ4E</dc:identifier>
  <dcterms:modified xsi:type="dcterms:W3CDTF">2011-08-01T06:04:30Z</dcterms:modified>
  <cp:revision>1</cp:revision>
  <dc:title>Black Doodle Group Project Presentation</dc:title>
</cp:coreProperties>
</file>